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handoutMasterIdLst>
    <p:handoutMasterId r:id="rId11"/>
  </p:handoutMasterIdLst>
  <p:sldIdLst>
    <p:sldId id="284" r:id="rId3"/>
    <p:sldId id="281" r:id="rId4"/>
    <p:sldId id="267" r:id="rId5"/>
    <p:sldId id="268" r:id="rId6"/>
    <p:sldId id="261" r:id="rId7"/>
    <p:sldId id="283" r:id="rId8"/>
    <p:sldId id="258" r:id="rId9"/>
  </p:sldIdLst>
  <p:sldSz cx="12192000" cy="6858000"/>
  <p:notesSz cx="2987675" cy="4816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66"/>
    <a:srgbClr val="14B9EC"/>
    <a:srgbClr val="4CD7F4"/>
    <a:srgbClr val="3ECBF2"/>
    <a:srgbClr val="D69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2838" y="-108"/>
      </p:cViewPr>
      <p:guideLst>
        <p:guide orient="horz" pos="1517"/>
        <p:guide pos="9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079A3-ED5A-4348-9FA3-2ECD6B06F5DD}" type="doc">
      <dgm:prSet loTypeId="urn:microsoft.com/office/officeart/2005/8/layout/orgChart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46F91D2-0654-4BB2-8F90-8EDDEE4C500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>
              <a:solidFill>
                <a:srgbClr val="002060"/>
              </a:solidFill>
            </a:rPr>
            <a:t>В рамках проведения конкурсного задания «Ребята с нашего двора»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>
              <a:solidFill>
                <a:srgbClr val="002060"/>
              </a:solidFill>
            </a:rPr>
            <a:t> конкурса городов России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>
              <a:solidFill>
                <a:srgbClr val="002060"/>
              </a:solidFill>
            </a:rPr>
            <a:t>«Город – территория детства» на территории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>
              <a:solidFill>
                <a:srgbClr val="002060"/>
              </a:solidFill>
            </a:rPr>
            <a:t>Старооскольского городского округа  проведены мероприятия по организации продуктивной занятости детей в свободное время, включая мероприятия в каникулярное время</a:t>
          </a:r>
        </a:p>
      </dgm:t>
    </dgm:pt>
    <dgm:pt modelId="{720CEEEC-15B1-4514-8709-23A8D5A3382B}" type="parTrans" cxnId="{2B8C6F7E-778D-43A6-97B9-561461C422F9}">
      <dgm:prSet/>
      <dgm:spPr/>
      <dgm:t>
        <a:bodyPr/>
        <a:lstStyle/>
        <a:p>
          <a:endParaRPr lang="ru-RU"/>
        </a:p>
      </dgm:t>
    </dgm:pt>
    <dgm:pt modelId="{BFF2E968-D438-4F4B-8E57-915B32F3B4E3}" type="sibTrans" cxnId="{2B8C6F7E-778D-43A6-97B9-561461C422F9}">
      <dgm:prSet/>
      <dgm:spPr/>
      <dgm:t>
        <a:bodyPr/>
        <a:lstStyle/>
        <a:p>
          <a:endParaRPr lang="ru-RU"/>
        </a:p>
      </dgm:t>
    </dgm:pt>
    <dgm:pt modelId="{99DBE6F1-053B-4E32-AE31-D5980E0F69FF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по расширению сети контактов детей-инвалидов и детей с ограниченными возможностями здоровья </a:t>
          </a:r>
          <a:endParaRPr lang="ru-RU" sz="1800" b="1" i="1" dirty="0">
            <a:solidFill>
              <a:srgbClr val="002060"/>
            </a:solidFill>
          </a:endParaRPr>
        </a:p>
      </dgm:t>
    </dgm:pt>
    <dgm:pt modelId="{95E6E123-D600-48D0-9E35-0AED5EFD850D}" type="parTrans" cxnId="{8EFCCF4C-FD9B-44B8-B9E9-6F9A7D4981A0}">
      <dgm:prSet/>
      <dgm:spPr/>
      <dgm:t>
        <a:bodyPr/>
        <a:lstStyle/>
        <a:p>
          <a:endParaRPr lang="ru-RU"/>
        </a:p>
      </dgm:t>
    </dgm:pt>
    <dgm:pt modelId="{2A744AA5-BAEE-433A-B464-A453D5B2A5B1}" type="sibTrans" cxnId="{8EFCCF4C-FD9B-44B8-B9E9-6F9A7D4981A0}">
      <dgm:prSet/>
      <dgm:spPr/>
      <dgm:t>
        <a:bodyPr/>
        <a:lstStyle/>
        <a:p>
          <a:endParaRPr lang="ru-RU"/>
        </a:p>
      </dgm:t>
    </dgm:pt>
    <dgm:pt modelId="{BE5CB32A-F5B5-43A3-BE15-98A11A1A400E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по пропаганде ответственного отцовства, в том числе среди будущих отцов, и активное вовлечение молодых отцов в воспитание детей</a:t>
          </a:r>
          <a:endParaRPr lang="ru-RU" dirty="0"/>
        </a:p>
      </dgm:t>
    </dgm:pt>
    <dgm:pt modelId="{332DD3C0-7EB9-4FD0-90E8-EC0B46C866F8}" type="parTrans" cxnId="{7F28923E-3CC8-485C-B8E6-11923BD2749F}">
      <dgm:prSet/>
      <dgm:spPr/>
      <dgm:t>
        <a:bodyPr/>
        <a:lstStyle/>
        <a:p>
          <a:endParaRPr lang="ru-RU"/>
        </a:p>
      </dgm:t>
    </dgm:pt>
    <dgm:pt modelId="{50AC5B76-3B8D-409B-82E1-6DDA094309FB}" type="sibTrans" cxnId="{7F28923E-3CC8-485C-B8E6-11923BD2749F}">
      <dgm:prSet/>
      <dgm:spPr/>
      <dgm:t>
        <a:bodyPr/>
        <a:lstStyle/>
        <a:p>
          <a:endParaRPr lang="ru-RU"/>
        </a:p>
      </dgm:t>
    </dgm:pt>
    <dgm:pt modelId="{520D828D-66F7-4D5D-A95A-1191346402E6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по пропаганде семейного устройства детей-сирот, социальное сопровождение замещающих семей</a:t>
          </a:r>
          <a:endParaRPr lang="ru-RU" dirty="0"/>
        </a:p>
      </dgm:t>
    </dgm:pt>
    <dgm:pt modelId="{E9B48A7D-C3B0-4206-8BAC-CB75D25BCF88}" type="parTrans" cxnId="{27EB9407-8CDE-4500-99C4-C71B54B2B8B4}">
      <dgm:prSet/>
      <dgm:spPr/>
      <dgm:t>
        <a:bodyPr/>
        <a:lstStyle/>
        <a:p>
          <a:endParaRPr lang="ru-RU"/>
        </a:p>
      </dgm:t>
    </dgm:pt>
    <dgm:pt modelId="{0EB78B98-32C3-460F-AAC4-8EDD006B1863}" type="sibTrans" cxnId="{27EB9407-8CDE-4500-99C4-C71B54B2B8B4}">
      <dgm:prSet/>
      <dgm:spPr/>
      <dgm:t>
        <a:bodyPr/>
        <a:lstStyle/>
        <a:p>
          <a:endParaRPr lang="ru-RU"/>
        </a:p>
      </dgm:t>
    </dgm:pt>
    <dgm:pt modelId="{8166A599-7633-4AF8-8571-B12C381A9772}" type="pres">
      <dgm:prSet presAssocID="{C89079A3-ED5A-4348-9FA3-2ECD6B06F5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24F9D5-AEE0-4183-B972-E826C21897A6}" type="pres">
      <dgm:prSet presAssocID="{E46F91D2-0654-4BB2-8F90-8EDDEE4C500F}" presName="hierRoot1" presStyleCnt="0">
        <dgm:presLayoutVars>
          <dgm:hierBranch val="init"/>
        </dgm:presLayoutVars>
      </dgm:prSet>
      <dgm:spPr/>
    </dgm:pt>
    <dgm:pt modelId="{A67EF37A-C0F8-4353-B9F3-9430BA2028DA}" type="pres">
      <dgm:prSet presAssocID="{E46F91D2-0654-4BB2-8F90-8EDDEE4C500F}" presName="rootComposite1" presStyleCnt="0"/>
      <dgm:spPr/>
    </dgm:pt>
    <dgm:pt modelId="{20E239E4-E4A8-4ED8-B1E0-863C2CD849FE}" type="pres">
      <dgm:prSet presAssocID="{E46F91D2-0654-4BB2-8F90-8EDDEE4C500F}" presName="rootText1" presStyleLbl="node0" presStyleIdx="0" presStyleCnt="1" custScaleX="342046" custScaleY="194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BC5A9-41CE-41EE-8D8C-CAF73D7FF2BA}" type="pres">
      <dgm:prSet presAssocID="{E46F91D2-0654-4BB2-8F90-8EDDEE4C500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9524A6F-CD39-43AA-B587-E3EF45615FB5}" type="pres">
      <dgm:prSet presAssocID="{E46F91D2-0654-4BB2-8F90-8EDDEE4C500F}" presName="hierChild2" presStyleCnt="0"/>
      <dgm:spPr/>
    </dgm:pt>
    <dgm:pt modelId="{67DE5B85-A54E-457A-AC6C-615C55982043}" type="pres">
      <dgm:prSet presAssocID="{95E6E123-D600-48D0-9E35-0AED5EFD850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A256A04-45A4-4CCC-B320-A7D1F9D98867}" type="pres">
      <dgm:prSet presAssocID="{99DBE6F1-053B-4E32-AE31-D5980E0F69FF}" presName="hierRoot2" presStyleCnt="0">
        <dgm:presLayoutVars>
          <dgm:hierBranch val="init"/>
        </dgm:presLayoutVars>
      </dgm:prSet>
      <dgm:spPr/>
    </dgm:pt>
    <dgm:pt modelId="{3D210345-7DD7-482A-A927-26095F043B61}" type="pres">
      <dgm:prSet presAssocID="{99DBE6F1-053B-4E32-AE31-D5980E0F69FF}" presName="rootComposite" presStyleCnt="0"/>
      <dgm:spPr/>
    </dgm:pt>
    <dgm:pt modelId="{989A10F3-97F5-46BE-95FB-19CD899DC877}" type="pres">
      <dgm:prSet presAssocID="{99DBE6F1-053B-4E32-AE31-D5980E0F69F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40561E-D92C-463A-B525-938C8E2EE908}" type="pres">
      <dgm:prSet presAssocID="{99DBE6F1-053B-4E32-AE31-D5980E0F69FF}" presName="rootConnector" presStyleLbl="node2" presStyleIdx="0" presStyleCnt="3"/>
      <dgm:spPr/>
      <dgm:t>
        <a:bodyPr/>
        <a:lstStyle/>
        <a:p>
          <a:endParaRPr lang="ru-RU"/>
        </a:p>
      </dgm:t>
    </dgm:pt>
    <dgm:pt modelId="{9B48713A-1022-4387-8825-3E67B14A771E}" type="pres">
      <dgm:prSet presAssocID="{99DBE6F1-053B-4E32-AE31-D5980E0F69FF}" presName="hierChild4" presStyleCnt="0"/>
      <dgm:spPr/>
    </dgm:pt>
    <dgm:pt modelId="{472DFC57-7959-4BA0-9590-5AB5BDC80605}" type="pres">
      <dgm:prSet presAssocID="{99DBE6F1-053B-4E32-AE31-D5980E0F69FF}" presName="hierChild5" presStyleCnt="0"/>
      <dgm:spPr/>
    </dgm:pt>
    <dgm:pt modelId="{40DEB600-E092-4CB6-AD66-1E9D82952F24}" type="pres">
      <dgm:prSet presAssocID="{332DD3C0-7EB9-4FD0-90E8-EC0B46C866F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B1BBBA8-F945-47C2-A916-9D98870B7585}" type="pres">
      <dgm:prSet presAssocID="{BE5CB32A-F5B5-43A3-BE15-98A11A1A400E}" presName="hierRoot2" presStyleCnt="0">
        <dgm:presLayoutVars>
          <dgm:hierBranch val="init"/>
        </dgm:presLayoutVars>
      </dgm:prSet>
      <dgm:spPr/>
    </dgm:pt>
    <dgm:pt modelId="{061AE985-A3B1-4AC4-B826-891969C1C154}" type="pres">
      <dgm:prSet presAssocID="{BE5CB32A-F5B5-43A3-BE15-98A11A1A400E}" presName="rootComposite" presStyleCnt="0"/>
      <dgm:spPr/>
    </dgm:pt>
    <dgm:pt modelId="{2E36F591-9B16-4B4C-A97A-ACA5D2DA5690}" type="pres">
      <dgm:prSet presAssocID="{BE5CB32A-F5B5-43A3-BE15-98A11A1A400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6A3B10-F4CE-4FC0-B3B0-D0865BB8EA32}" type="pres">
      <dgm:prSet presAssocID="{BE5CB32A-F5B5-43A3-BE15-98A11A1A400E}" presName="rootConnector" presStyleLbl="node2" presStyleIdx="1" presStyleCnt="3"/>
      <dgm:spPr/>
      <dgm:t>
        <a:bodyPr/>
        <a:lstStyle/>
        <a:p>
          <a:endParaRPr lang="ru-RU"/>
        </a:p>
      </dgm:t>
    </dgm:pt>
    <dgm:pt modelId="{54B100BE-EE23-45EC-998C-8C49F8A6786C}" type="pres">
      <dgm:prSet presAssocID="{BE5CB32A-F5B5-43A3-BE15-98A11A1A400E}" presName="hierChild4" presStyleCnt="0"/>
      <dgm:spPr/>
    </dgm:pt>
    <dgm:pt modelId="{CC581E07-256A-4893-877D-34E112BC8F99}" type="pres">
      <dgm:prSet presAssocID="{BE5CB32A-F5B5-43A3-BE15-98A11A1A400E}" presName="hierChild5" presStyleCnt="0"/>
      <dgm:spPr/>
    </dgm:pt>
    <dgm:pt modelId="{9536BA01-A31B-4433-955B-E5E40CDCB759}" type="pres">
      <dgm:prSet presAssocID="{E9B48A7D-C3B0-4206-8BAC-CB75D25BCF8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C4B8590-8E73-4A77-9D32-A065B64F62E8}" type="pres">
      <dgm:prSet presAssocID="{520D828D-66F7-4D5D-A95A-1191346402E6}" presName="hierRoot2" presStyleCnt="0">
        <dgm:presLayoutVars>
          <dgm:hierBranch val="init"/>
        </dgm:presLayoutVars>
      </dgm:prSet>
      <dgm:spPr/>
    </dgm:pt>
    <dgm:pt modelId="{5C5E65DB-218C-44BC-9E52-50F3DFE8D8B3}" type="pres">
      <dgm:prSet presAssocID="{520D828D-66F7-4D5D-A95A-1191346402E6}" presName="rootComposite" presStyleCnt="0"/>
      <dgm:spPr/>
    </dgm:pt>
    <dgm:pt modelId="{7161B151-7E63-46A0-9C0B-A69AA6A871A9}" type="pres">
      <dgm:prSet presAssocID="{520D828D-66F7-4D5D-A95A-1191346402E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653536-835A-4C1D-B01A-237D94AAC93C}" type="pres">
      <dgm:prSet presAssocID="{520D828D-66F7-4D5D-A95A-1191346402E6}" presName="rootConnector" presStyleLbl="node2" presStyleIdx="2" presStyleCnt="3"/>
      <dgm:spPr/>
      <dgm:t>
        <a:bodyPr/>
        <a:lstStyle/>
        <a:p>
          <a:endParaRPr lang="ru-RU"/>
        </a:p>
      </dgm:t>
    </dgm:pt>
    <dgm:pt modelId="{5D816BA3-6078-4AF6-BE98-0B1E975D2A87}" type="pres">
      <dgm:prSet presAssocID="{520D828D-66F7-4D5D-A95A-1191346402E6}" presName="hierChild4" presStyleCnt="0"/>
      <dgm:spPr/>
    </dgm:pt>
    <dgm:pt modelId="{F0EABFB5-EB87-484E-A874-3ACF66424AB1}" type="pres">
      <dgm:prSet presAssocID="{520D828D-66F7-4D5D-A95A-1191346402E6}" presName="hierChild5" presStyleCnt="0"/>
      <dgm:spPr/>
    </dgm:pt>
    <dgm:pt modelId="{1E94C665-4EF6-406E-8252-74875E4C1AB5}" type="pres">
      <dgm:prSet presAssocID="{E46F91D2-0654-4BB2-8F90-8EDDEE4C500F}" presName="hierChild3" presStyleCnt="0"/>
      <dgm:spPr/>
    </dgm:pt>
  </dgm:ptLst>
  <dgm:cxnLst>
    <dgm:cxn modelId="{B2AEFE6E-8DFC-402B-92D4-F1F69F7FEB11}" type="presOf" srcId="{99DBE6F1-053B-4E32-AE31-D5980E0F69FF}" destId="{989A10F3-97F5-46BE-95FB-19CD899DC877}" srcOrd="0" destOrd="0" presId="urn:microsoft.com/office/officeart/2005/8/layout/orgChart1"/>
    <dgm:cxn modelId="{8EFCCF4C-FD9B-44B8-B9E9-6F9A7D4981A0}" srcId="{E46F91D2-0654-4BB2-8F90-8EDDEE4C500F}" destId="{99DBE6F1-053B-4E32-AE31-D5980E0F69FF}" srcOrd="0" destOrd="0" parTransId="{95E6E123-D600-48D0-9E35-0AED5EFD850D}" sibTransId="{2A744AA5-BAEE-433A-B464-A453D5B2A5B1}"/>
    <dgm:cxn modelId="{7F28923E-3CC8-485C-B8E6-11923BD2749F}" srcId="{E46F91D2-0654-4BB2-8F90-8EDDEE4C500F}" destId="{BE5CB32A-F5B5-43A3-BE15-98A11A1A400E}" srcOrd="1" destOrd="0" parTransId="{332DD3C0-7EB9-4FD0-90E8-EC0B46C866F8}" sibTransId="{50AC5B76-3B8D-409B-82E1-6DDA094309FB}"/>
    <dgm:cxn modelId="{4AB39D35-8A1D-495D-9E48-6CA5123F07AC}" type="presOf" srcId="{E46F91D2-0654-4BB2-8F90-8EDDEE4C500F}" destId="{20E239E4-E4A8-4ED8-B1E0-863C2CD849FE}" srcOrd="0" destOrd="0" presId="urn:microsoft.com/office/officeart/2005/8/layout/orgChart1"/>
    <dgm:cxn modelId="{76DA5449-65B7-4E2F-8715-9292640F2F98}" type="presOf" srcId="{C89079A3-ED5A-4348-9FA3-2ECD6B06F5DD}" destId="{8166A599-7633-4AF8-8571-B12C381A9772}" srcOrd="0" destOrd="0" presId="urn:microsoft.com/office/officeart/2005/8/layout/orgChart1"/>
    <dgm:cxn modelId="{2B8C6F7E-778D-43A6-97B9-561461C422F9}" srcId="{C89079A3-ED5A-4348-9FA3-2ECD6B06F5DD}" destId="{E46F91D2-0654-4BB2-8F90-8EDDEE4C500F}" srcOrd="0" destOrd="0" parTransId="{720CEEEC-15B1-4514-8709-23A8D5A3382B}" sibTransId="{BFF2E968-D438-4F4B-8E57-915B32F3B4E3}"/>
    <dgm:cxn modelId="{B0EE7D05-E2ED-4270-B6DA-F9EF4ED60F28}" type="presOf" srcId="{520D828D-66F7-4D5D-A95A-1191346402E6}" destId="{91653536-835A-4C1D-B01A-237D94AAC93C}" srcOrd="1" destOrd="0" presId="urn:microsoft.com/office/officeart/2005/8/layout/orgChart1"/>
    <dgm:cxn modelId="{B7CEE3A1-2FFD-4B1B-ADCA-56BA36A73339}" type="presOf" srcId="{99DBE6F1-053B-4E32-AE31-D5980E0F69FF}" destId="{6F40561E-D92C-463A-B525-938C8E2EE908}" srcOrd="1" destOrd="0" presId="urn:microsoft.com/office/officeart/2005/8/layout/orgChart1"/>
    <dgm:cxn modelId="{27EB9407-8CDE-4500-99C4-C71B54B2B8B4}" srcId="{E46F91D2-0654-4BB2-8F90-8EDDEE4C500F}" destId="{520D828D-66F7-4D5D-A95A-1191346402E6}" srcOrd="2" destOrd="0" parTransId="{E9B48A7D-C3B0-4206-8BAC-CB75D25BCF88}" sibTransId="{0EB78B98-32C3-460F-AAC4-8EDD006B1863}"/>
    <dgm:cxn modelId="{4774E067-004C-4713-A5CB-7CA1AEFA140C}" type="presOf" srcId="{BE5CB32A-F5B5-43A3-BE15-98A11A1A400E}" destId="{2E36F591-9B16-4B4C-A97A-ACA5D2DA5690}" srcOrd="0" destOrd="0" presId="urn:microsoft.com/office/officeart/2005/8/layout/orgChart1"/>
    <dgm:cxn modelId="{1A0A47C8-D27C-4684-A301-DFD3830DEE86}" type="presOf" srcId="{520D828D-66F7-4D5D-A95A-1191346402E6}" destId="{7161B151-7E63-46A0-9C0B-A69AA6A871A9}" srcOrd="0" destOrd="0" presId="urn:microsoft.com/office/officeart/2005/8/layout/orgChart1"/>
    <dgm:cxn modelId="{33881CC9-73B6-45CA-A648-DB8E97CC61E4}" type="presOf" srcId="{E9B48A7D-C3B0-4206-8BAC-CB75D25BCF88}" destId="{9536BA01-A31B-4433-955B-E5E40CDCB759}" srcOrd="0" destOrd="0" presId="urn:microsoft.com/office/officeart/2005/8/layout/orgChart1"/>
    <dgm:cxn modelId="{2AE15536-CC90-48EE-8CFD-ED7E5BBF1793}" type="presOf" srcId="{BE5CB32A-F5B5-43A3-BE15-98A11A1A400E}" destId="{A96A3B10-F4CE-4FC0-B3B0-D0865BB8EA32}" srcOrd="1" destOrd="0" presId="urn:microsoft.com/office/officeart/2005/8/layout/orgChart1"/>
    <dgm:cxn modelId="{ECF2D443-4260-47A8-B54C-B899CF84CE87}" type="presOf" srcId="{332DD3C0-7EB9-4FD0-90E8-EC0B46C866F8}" destId="{40DEB600-E092-4CB6-AD66-1E9D82952F24}" srcOrd="0" destOrd="0" presId="urn:microsoft.com/office/officeart/2005/8/layout/orgChart1"/>
    <dgm:cxn modelId="{66201938-29F1-4290-8DE6-A8D8C9E568FF}" type="presOf" srcId="{95E6E123-D600-48D0-9E35-0AED5EFD850D}" destId="{67DE5B85-A54E-457A-AC6C-615C55982043}" srcOrd="0" destOrd="0" presId="urn:microsoft.com/office/officeart/2005/8/layout/orgChart1"/>
    <dgm:cxn modelId="{BD5A3F9E-4B21-40B0-AD96-8FC93D8354B1}" type="presOf" srcId="{E46F91D2-0654-4BB2-8F90-8EDDEE4C500F}" destId="{767BC5A9-41CE-41EE-8D8C-CAF73D7FF2BA}" srcOrd="1" destOrd="0" presId="urn:microsoft.com/office/officeart/2005/8/layout/orgChart1"/>
    <dgm:cxn modelId="{391A2EBF-550B-402B-9CF4-012C299E9751}" type="presParOf" srcId="{8166A599-7633-4AF8-8571-B12C381A9772}" destId="{8524F9D5-AEE0-4183-B972-E826C21897A6}" srcOrd="0" destOrd="0" presId="urn:microsoft.com/office/officeart/2005/8/layout/orgChart1"/>
    <dgm:cxn modelId="{1EAC9F5B-2E39-4E62-BE98-4C03DE1A451B}" type="presParOf" srcId="{8524F9D5-AEE0-4183-B972-E826C21897A6}" destId="{A67EF37A-C0F8-4353-B9F3-9430BA2028DA}" srcOrd="0" destOrd="0" presId="urn:microsoft.com/office/officeart/2005/8/layout/orgChart1"/>
    <dgm:cxn modelId="{EDA70584-35A4-4FE1-B041-9C74CE4C4430}" type="presParOf" srcId="{A67EF37A-C0F8-4353-B9F3-9430BA2028DA}" destId="{20E239E4-E4A8-4ED8-B1E0-863C2CD849FE}" srcOrd="0" destOrd="0" presId="urn:microsoft.com/office/officeart/2005/8/layout/orgChart1"/>
    <dgm:cxn modelId="{51806A7C-3542-42B5-A4D7-51AA51C15636}" type="presParOf" srcId="{A67EF37A-C0F8-4353-B9F3-9430BA2028DA}" destId="{767BC5A9-41CE-41EE-8D8C-CAF73D7FF2BA}" srcOrd="1" destOrd="0" presId="urn:microsoft.com/office/officeart/2005/8/layout/orgChart1"/>
    <dgm:cxn modelId="{FB3B8E28-A858-4C23-A8F4-483FFAB9969C}" type="presParOf" srcId="{8524F9D5-AEE0-4183-B972-E826C21897A6}" destId="{19524A6F-CD39-43AA-B587-E3EF45615FB5}" srcOrd="1" destOrd="0" presId="urn:microsoft.com/office/officeart/2005/8/layout/orgChart1"/>
    <dgm:cxn modelId="{F6890644-3B0D-48C4-B074-9B0FF8F32887}" type="presParOf" srcId="{19524A6F-CD39-43AA-B587-E3EF45615FB5}" destId="{67DE5B85-A54E-457A-AC6C-615C55982043}" srcOrd="0" destOrd="0" presId="urn:microsoft.com/office/officeart/2005/8/layout/orgChart1"/>
    <dgm:cxn modelId="{EC35D302-6319-456A-82C4-2E75EF589D4A}" type="presParOf" srcId="{19524A6F-CD39-43AA-B587-E3EF45615FB5}" destId="{FA256A04-45A4-4CCC-B320-A7D1F9D98867}" srcOrd="1" destOrd="0" presId="urn:microsoft.com/office/officeart/2005/8/layout/orgChart1"/>
    <dgm:cxn modelId="{05451160-93D7-465F-A735-5AF5D436688C}" type="presParOf" srcId="{FA256A04-45A4-4CCC-B320-A7D1F9D98867}" destId="{3D210345-7DD7-482A-A927-26095F043B61}" srcOrd="0" destOrd="0" presId="urn:microsoft.com/office/officeart/2005/8/layout/orgChart1"/>
    <dgm:cxn modelId="{80EBB416-F485-4B23-BABC-C0203059F8EF}" type="presParOf" srcId="{3D210345-7DD7-482A-A927-26095F043B61}" destId="{989A10F3-97F5-46BE-95FB-19CD899DC877}" srcOrd="0" destOrd="0" presId="urn:microsoft.com/office/officeart/2005/8/layout/orgChart1"/>
    <dgm:cxn modelId="{CF6D9A73-E97A-4566-82EA-F932C94641E3}" type="presParOf" srcId="{3D210345-7DD7-482A-A927-26095F043B61}" destId="{6F40561E-D92C-463A-B525-938C8E2EE908}" srcOrd="1" destOrd="0" presId="urn:microsoft.com/office/officeart/2005/8/layout/orgChart1"/>
    <dgm:cxn modelId="{26E3EC26-1E6F-452D-91C2-A7DC29264167}" type="presParOf" srcId="{FA256A04-45A4-4CCC-B320-A7D1F9D98867}" destId="{9B48713A-1022-4387-8825-3E67B14A771E}" srcOrd="1" destOrd="0" presId="urn:microsoft.com/office/officeart/2005/8/layout/orgChart1"/>
    <dgm:cxn modelId="{EA1153BD-BABD-4B15-B14C-8DC0938BEA72}" type="presParOf" srcId="{FA256A04-45A4-4CCC-B320-A7D1F9D98867}" destId="{472DFC57-7959-4BA0-9590-5AB5BDC80605}" srcOrd="2" destOrd="0" presId="urn:microsoft.com/office/officeart/2005/8/layout/orgChart1"/>
    <dgm:cxn modelId="{350DB163-3AF7-463A-8527-1C75B1F6F580}" type="presParOf" srcId="{19524A6F-CD39-43AA-B587-E3EF45615FB5}" destId="{40DEB600-E092-4CB6-AD66-1E9D82952F24}" srcOrd="2" destOrd="0" presId="urn:microsoft.com/office/officeart/2005/8/layout/orgChart1"/>
    <dgm:cxn modelId="{39EF28C5-3AB1-4627-B207-43CCA94BEB74}" type="presParOf" srcId="{19524A6F-CD39-43AA-B587-E3EF45615FB5}" destId="{AB1BBBA8-F945-47C2-A916-9D98870B7585}" srcOrd="3" destOrd="0" presId="urn:microsoft.com/office/officeart/2005/8/layout/orgChart1"/>
    <dgm:cxn modelId="{D54A344D-59D8-4486-9C7D-914ED285EA7C}" type="presParOf" srcId="{AB1BBBA8-F945-47C2-A916-9D98870B7585}" destId="{061AE985-A3B1-4AC4-B826-891969C1C154}" srcOrd="0" destOrd="0" presId="urn:microsoft.com/office/officeart/2005/8/layout/orgChart1"/>
    <dgm:cxn modelId="{08FCBA34-E214-495B-A2AD-EA5AA28E2D98}" type="presParOf" srcId="{061AE985-A3B1-4AC4-B826-891969C1C154}" destId="{2E36F591-9B16-4B4C-A97A-ACA5D2DA5690}" srcOrd="0" destOrd="0" presId="urn:microsoft.com/office/officeart/2005/8/layout/orgChart1"/>
    <dgm:cxn modelId="{154DE588-307D-418F-88CB-4A5957D8E705}" type="presParOf" srcId="{061AE985-A3B1-4AC4-B826-891969C1C154}" destId="{A96A3B10-F4CE-4FC0-B3B0-D0865BB8EA32}" srcOrd="1" destOrd="0" presId="urn:microsoft.com/office/officeart/2005/8/layout/orgChart1"/>
    <dgm:cxn modelId="{B01ED600-9248-47C5-9EDC-599424CFD6F9}" type="presParOf" srcId="{AB1BBBA8-F945-47C2-A916-9D98870B7585}" destId="{54B100BE-EE23-45EC-998C-8C49F8A6786C}" srcOrd="1" destOrd="0" presId="urn:microsoft.com/office/officeart/2005/8/layout/orgChart1"/>
    <dgm:cxn modelId="{0896C580-2DE2-48AA-A9DC-1350E4A7E400}" type="presParOf" srcId="{AB1BBBA8-F945-47C2-A916-9D98870B7585}" destId="{CC581E07-256A-4893-877D-34E112BC8F99}" srcOrd="2" destOrd="0" presId="urn:microsoft.com/office/officeart/2005/8/layout/orgChart1"/>
    <dgm:cxn modelId="{EB56834A-B81C-4E91-890A-CD44638C9C36}" type="presParOf" srcId="{19524A6F-CD39-43AA-B587-E3EF45615FB5}" destId="{9536BA01-A31B-4433-955B-E5E40CDCB759}" srcOrd="4" destOrd="0" presId="urn:microsoft.com/office/officeart/2005/8/layout/orgChart1"/>
    <dgm:cxn modelId="{FD3D2F80-1368-41A7-9E86-668F35A8E244}" type="presParOf" srcId="{19524A6F-CD39-43AA-B587-E3EF45615FB5}" destId="{FC4B8590-8E73-4A77-9D32-A065B64F62E8}" srcOrd="5" destOrd="0" presId="urn:microsoft.com/office/officeart/2005/8/layout/orgChart1"/>
    <dgm:cxn modelId="{D1E7380C-4B2A-402C-BF0A-9D3811A3439C}" type="presParOf" srcId="{FC4B8590-8E73-4A77-9D32-A065B64F62E8}" destId="{5C5E65DB-218C-44BC-9E52-50F3DFE8D8B3}" srcOrd="0" destOrd="0" presId="urn:microsoft.com/office/officeart/2005/8/layout/orgChart1"/>
    <dgm:cxn modelId="{F36CB8F1-B765-423A-85B6-B3ED6781F75F}" type="presParOf" srcId="{5C5E65DB-218C-44BC-9E52-50F3DFE8D8B3}" destId="{7161B151-7E63-46A0-9C0B-A69AA6A871A9}" srcOrd="0" destOrd="0" presId="urn:microsoft.com/office/officeart/2005/8/layout/orgChart1"/>
    <dgm:cxn modelId="{83E216BE-271B-441D-8387-4D713DA6D514}" type="presParOf" srcId="{5C5E65DB-218C-44BC-9E52-50F3DFE8D8B3}" destId="{91653536-835A-4C1D-B01A-237D94AAC93C}" srcOrd="1" destOrd="0" presId="urn:microsoft.com/office/officeart/2005/8/layout/orgChart1"/>
    <dgm:cxn modelId="{DB608921-331B-4A08-98A9-1412D35A4B76}" type="presParOf" srcId="{FC4B8590-8E73-4A77-9D32-A065B64F62E8}" destId="{5D816BA3-6078-4AF6-BE98-0B1E975D2A87}" srcOrd="1" destOrd="0" presId="urn:microsoft.com/office/officeart/2005/8/layout/orgChart1"/>
    <dgm:cxn modelId="{CF082BBE-5195-4CDB-B189-EBBE35883559}" type="presParOf" srcId="{FC4B8590-8E73-4A77-9D32-A065B64F62E8}" destId="{F0EABFB5-EB87-484E-A874-3ACF66424AB1}" srcOrd="2" destOrd="0" presId="urn:microsoft.com/office/officeart/2005/8/layout/orgChart1"/>
    <dgm:cxn modelId="{59EEB069-57A3-40B7-BF0A-6CFAB5798E14}" type="presParOf" srcId="{8524F9D5-AEE0-4183-B972-E826C21897A6}" destId="{1E94C665-4EF6-406E-8252-74875E4C1A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6BA01-A31B-4433-955B-E5E40CDCB759}">
      <dsp:nvSpPr>
        <dsp:cNvPr id="0" name=""/>
        <dsp:cNvSpPr/>
      </dsp:nvSpPr>
      <dsp:spPr>
        <a:xfrm>
          <a:off x="5337544" y="3200680"/>
          <a:ext cx="3772409" cy="654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357"/>
              </a:lnTo>
              <a:lnTo>
                <a:pt x="3772409" y="327357"/>
              </a:lnTo>
              <a:lnTo>
                <a:pt x="3772409" y="65471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EB600-E092-4CB6-AD66-1E9D82952F24}">
      <dsp:nvSpPr>
        <dsp:cNvPr id="0" name=""/>
        <dsp:cNvSpPr/>
      </dsp:nvSpPr>
      <dsp:spPr>
        <a:xfrm>
          <a:off x="5291824" y="3200680"/>
          <a:ext cx="91440" cy="6547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471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E5B85-A54E-457A-AC6C-615C55982043}">
      <dsp:nvSpPr>
        <dsp:cNvPr id="0" name=""/>
        <dsp:cNvSpPr/>
      </dsp:nvSpPr>
      <dsp:spPr>
        <a:xfrm>
          <a:off x="1565134" y="3200680"/>
          <a:ext cx="3772409" cy="654715"/>
        </a:xfrm>
        <a:custGeom>
          <a:avLst/>
          <a:gdLst/>
          <a:ahLst/>
          <a:cxnLst/>
          <a:rect l="0" t="0" r="0" b="0"/>
          <a:pathLst>
            <a:path>
              <a:moveTo>
                <a:pt x="3772409" y="0"/>
              </a:moveTo>
              <a:lnTo>
                <a:pt x="3772409" y="327357"/>
              </a:lnTo>
              <a:lnTo>
                <a:pt x="0" y="327357"/>
              </a:lnTo>
              <a:lnTo>
                <a:pt x="0" y="65471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239E4-E4A8-4ED8-B1E0-863C2CD849FE}">
      <dsp:nvSpPr>
        <dsp:cNvPr id="0" name=""/>
        <dsp:cNvSpPr/>
      </dsp:nvSpPr>
      <dsp:spPr>
        <a:xfrm>
          <a:off x="5570" y="167849"/>
          <a:ext cx="10663948" cy="3032830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 smtClean="0">
              <a:solidFill>
                <a:srgbClr val="002060"/>
              </a:solidFill>
            </a:rPr>
            <a:t>В рамках проведения конкурсного задания «Ребята с нашего двора»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 smtClean="0">
              <a:solidFill>
                <a:srgbClr val="002060"/>
              </a:solidFill>
            </a:rPr>
            <a:t> конкурса городов России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 smtClean="0">
              <a:solidFill>
                <a:srgbClr val="002060"/>
              </a:solidFill>
            </a:rPr>
            <a:t>«Город – территория детства» на территории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 smtClean="0">
              <a:solidFill>
                <a:srgbClr val="002060"/>
              </a:solidFill>
            </a:rPr>
            <a:t>Старооскольского городского округа  проведены мероприятия по организации продуктивной занятости детей в свободное время, включая мероприятия в каникулярное время</a:t>
          </a:r>
        </a:p>
      </dsp:txBody>
      <dsp:txXfrm>
        <a:off x="5570" y="167849"/>
        <a:ext cx="10663948" cy="3032830"/>
      </dsp:txXfrm>
    </dsp:sp>
    <dsp:sp modelId="{989A10F3-97F5-46BE-95FB-19CD899DC877}">
      <dsp:nvSpPr>
        <dsp:cNvPr id="0" name=""/>
        <dsp:cNvSpPr/>
      </dsp:nvSpPr>
      <dsp:spPr>
        <a:xfrm>
          <a:off x="6287" y="3855396"/>
          <a:ext cx="3117694" cy="155884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по расширению сети контактов детей-инвалидов и детей с ограниченными возможностями здоровья 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6287" y="3855396"/>
        <a:ext cx="3117694" cy="1558847"/>
      </dsp:txXfrm>
    </dsp:sp>
    <dsp:sp modelId="{2E36F591-9B16-4B4C-A97A-ACA5D2DA5690}">
      <dsp:nvSpPr>
        <dsp:cNvPr id="0" name=""/>
        <dsp:cNvSpPr/>
      </dsp:nvSpPr>
      <dsp:spPr>
        <a:xfrm>
          <a:off x="3778697" y="3855396"/>
          <a:ext cx="3117694" cy="155884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по пропаганде ответственного отцовства, в том числе среди будущих отцов, и активное вовлечение молодых отцов в воспитание детей</a:t>
          </a:r>
          <a:endParaRPr lang="ru-RU" sz="1800" kern="1200" dirty="0"/>
        </a:p>
      </dsp:txBody>
      <dsp:txXfrm>
        <a:off x="3778697" y="3855396"/>
        <a:ext cx="3117694" cy="1558847"/>
      </dsp:txXfrm>
    </dsp:sp>
    <dsp:sp modelId="{7161B151-7E63-46A0-9C0B-A69AA6A871A9}">
      <dsp:nvSpPr>
        <dsp:cNvPr id="0" name=""/>
        <dsp:cNvSpPr/>
      </dsp:nvSpPr>
      <dsp:spPr>
        <a:xfrm>
          <a:off x="7551107" y="3855396"/>
          <a:ext cx="3117694" cy="155884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по пропаганде семейного устройства детей-сирот, социальное сопровождение замещающих семей</a:t>
          </a:r>
          <a:endParaRPr lang="ru-RU" sz="1800" kern="1200" dirty="0"/>
        </a:p>
      </dsp:txBody>
      <dsp:txXfrm>
        <a:off x="7551107" y="3855396"/>
        <a:ext cx="3117694" cy="1558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4659" cy="240824"/>
          </a:xfrm>
          <a:prstGeom prst="rect">
            <a:avLst/>
          </a:prstGeom>
        </p:spPr>
        <p:txBody>
          <a:bodyPr vert="horz" lIns="44586" tIns="22293" rIns="44586" bIns="22293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692325" y="0"/>
            <a:ext cx="1294659" cy="240824"/>
          </a:xfrm>
          <a:prstGeom prst="rect">
            <a:avLst/>
          </a:prstGeom>
        </p:spPr>
        <p:txBody>
          <a:bodyPr vert="horz" lIns="44586" tIns="22293" rIns="44586" bIns="22293" rtlCol="0"/>
          <a:lstStyle>
            <a:lvl1pPr algn="r">
              <a:defRPr sz="600"/>
            </a:lvl1pPr>
          </a:lstStyle>
          <a:p>
            <a:fld id="{0C76BF9F-94F2-498F-9813-4316B7CEC5B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4574815"/>
            <a:ext cx="1294659" cy="240824"/>
          </a:xfrm>
          <a:prstGeom prst="rect">
            <a:avLst/>
          </a:prstGeom>
        </p:spPr>
        <p:txBody>
          <a:bodyPr vert="horz" lIns="44586" tIns="22293" rIns="44586" bIns="22293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692325" y="4574815"/>
            <a:ext cx="1294659" cy="240824"/>
          </a:xfrm>
          <a:prstGeom prst="rect">
            <a:avLst/>
          </a:prstGeom>
        </p:spPr>
        <p:txBody>
          <a:bodyPr vert="horz" lIns="44586" tIns="22293" rIns="44586" bIns="22293" rtlCol="0" anchor="b"/>
          <a:lstStyle>
            <a:lvl1pPr algn="r">
              <a:defRPr sz="600"/>
            </a:lvl1pPr>
          </a:lstStyle>
          <a:p>
            <a:fld id="{CC6D3756-A51F-43F7-8F25-404DF126DB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89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4659" cy="240824"/>
          </a:xfrm>
          <a:prstGeom prst="rect">
            <a:avLst/>
          </a:prstGeom>
        </p:spPr>
        <p:txBody>
          <a:bodyPr vert="horz" lIns="44586" tIns="22293" rIns="44586" bIns="22293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692325" y="0"/>
            <a:ext cx="1294659" cy="240824"/>
          </a:xfrm>
          <a:prstGeom prst="rect">
            <a:avLst/>
          </a:prstGeom>
        </p:spPr>
        <p:txBody>
          <a:bodyPr vert="horz" lIns="44586" tIns="22293" rIns="44586" bIns="22293" rtlCol="0"/>
          <a:lstStyle>
            <a:lvl1pPr algn="r">
              <a:defRPr sz="600"/>
            </a:lvl1pPr>
          </a:lstStyle>
          <a:p>
            <a:fld id="{C1731C59-0754-4EBB-8C0D-03133B9C7CBB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09538" y="361950"/>
            <a:ext cx="3206751" cy="1804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4586" tIns="22293" rIns="44586" bIns="222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98768" y="2287826"/>
            <a:ext cx="2390140" cy="2167414"/>
          </a:xfrm>
          <a:prstGeom prst="rect">
            <a:avLst/>
          </a:prstGeom>
        </p:spPr>
        <p:txBody>
          <a:bodyPr vert="horz" lIns="44586" tIns="22293" rIns="44586" bIns="2229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574815"/>
            <a:ext cx="1294659" cy="240824"/>
          </a:xfrm>
          <a:prstGeom prst="rect">
            <a:avLst/>
          </a:prstGeom>
        </p:spPr>
        <p:txBody>
          <a:bodyPr vert="horz" lIns="44586" tIns="22293" rIns="44586" bIns="22293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692325" y="4574815"/>
            <a:ext cx="1294659" cy="240824"/>
          </a:xfrm>
          <a:prstGeom prst="rect">
            <a:avLst/>
          </a:prstGeom>
        </p:spPr>
        <p:txBody>
          <a:bodyPr vert="horz" lIns="44586" tIns="22293" rIns="44586" bIns="22293" rtlCol="0" anchor="b"/>
          <a:lstStyle>
            <a:lvl1pPr algn="r">
              <a:defRPr sz="600"/>
            </a:lvl1pPr>
          </a:lstStyle>
          <a:p>
            <a:fld id="{634B4F67-CD42-49DE-B782-18E3BCF35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67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B4F67-CD42-49DE-B782-18E3BCF353D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скругленным углом 13"/>
          <p:cNvSpPr/>
          <p:nvPr userDrawn="1"/>
        </p:nvSpPr>
        <p:spPr>
          <a:xfrm>
            <a:off x="392394" y="365125"/>
            <a:ext cx="11407211" cy="6206591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28" name="Picture 4" descr="http://nwlife.ru/wp-content/gallery/detskij-art/%D0%B4%D0%B5%D1%82%D1%81%D0%BA%D0%B8%D0%B9-%D0%90%D1%80%D1%82_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236" y="357881"/>
            <a:ext cx="2373579" cy="21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fera.fm/content/9dd5ba22208ac59fde245b35bc8192bc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6" y="4480622"/>
            <a:ext cx="2386855" cy="209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89" y="4480622"/>
            <a:ext cx="1982314" cy="20851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E957-91EA-4C49-A716-2CFC80388114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9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112" y="91156"/>
            <a:ext cx="970542" cy="10208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CF61-C187-4E57-9465-CA819AD13622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4179-D10B-4285-9CC1-90228C8AC757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5C2C-6680-419C-8268-DA663A8CEDD2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скругленным углом 13"/>
          <p:cNvSpPr/>
          <p:nvPr userDrawn="1"/>
        </p:nvSpPr>
        <p:spPr>
          <a:xfrm>
            <a:off x="392394" y="365125"/>
            <a:ext cx="11407211" cy="6206591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://nwlife.ru/wp-content/gallery/detskij-art/%D0%B4%D0%B5%D1%82%D1%81%D0%BA%D0%B8%D0%B9-%D0%90%D1%80%D1%82_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236" y="357881"/>
            <a:ext cx="2373579" cy="21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fera.fm/content/9dd5ba22208ac59fde245b35bc8192bc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6" y="4480622"/>
            <a:ext cx="2386855" cy="209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89" y="4480622"/>
            <a:ext cx="1982314" cy="20851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E957-91EA-4C49-A716-2CFC803881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lytmdou5.edumsko.ru/uploads/2000/1121/section/258376/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626" y="182671"/>
            <a:ext cx="837670" cy="8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6" y="5988277"/>
            <a:ext cx="582356" cy="5738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A6B1-37DD-4FA9-91FE-1AE4EF2864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392394" y="365125"/>
            <a:ext cx="11407211" cy="620659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4" descr="http://nwlife.ru/wp-content/gallery/detskij-art/%D0%B4%D0%B5%D1%82%D1%81%D0%BA%D0%B8%D0%B9-%D0%90%D1%80%D1%82_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789" y="365125"/>
            <a:ext cx="1089816" cy="9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DE3B-CE57-458A-A51B-41E0EECCA5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nwlife.ru/wp-content/gallery/detskij-art/%D0%B4%D0%B5%D1%82%D1%81%D0%BA%D0%B8%D0%B9-%D0%90%D1%80%D1%82_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236" y="357881"/>
            <a:ext cx="2373579" cy="21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3" y="490611"/>
            <a:ext cx="2266742" cy="23842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BB1E-AEAB-46C7-AF86-86D05E99FD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392394" y="365125"/>
            <a:ext cx="11407211" cy="6206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6" y="5997865"/>
            <a:ext cx="582356" cy="5738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426" y="369953"/>
            <a:ext cx="1085312" cy="11415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5E79-A845-459F-9125-5E2E504147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7861-03AB-4DD2-8C1E-67388B4782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21-AAEF-42F0-A4DD-76DAD96519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lytmdou5.edumsko.ru/uploads/2000/1121/section/258376/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626" y="182671"/>
            <a:ext cx="837670" cy="8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6" y="5988277"/>
            <a:ext cx="582356" cy="5738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A6B1-37DD-4FA9-91FE-1AE4EF286492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BE50-8A0D-4E44-8B4E-753DBF9649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1" y="5638800"/>
            <a:ext cx="954572" cy="940632"/>
          </a:xfrm>
          <a:prstGeom prst="rect">
            <a:avLst/>
          </a:prstGeom>
        </p:spPr>
      </p:pic>
      <p:pic>
        <p:nvPicPr>
          <p:cNvPr id="9" name="Picture 2" descr="https://lytmdou5.edumsko.ru/uploads/2000/1121/section/258376/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626" y="182671"/>
            <a:ext cx="837670" cy="8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CD09-1F8B-40F8-AF94-BA02086B15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112" y="91156"/>
            <a:ext cx="970542" cy="10208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CF61-C187-4E57-9465-CA819AD136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4179-D10B-4285-9CC1-90228C8AC7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5C2C-6680-419C-8268-DA663A8CE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392394" y="365125"/>
            <a:ext cx="11407211" cy="620659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4" descr="http://nwlife.ru/wp-content/gallery/detskij-art/%D0%B4%D0%B5%D1%82%D1%81%D0%BA%D0%B8%D0%B9-%D0%90%D1%80%D1%82_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789" y="365125"/>
            <a:ext cx="1089816" cy="9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DE3B-CE57-458A-A51B-41E0EECCA5E8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nwlife.ru/wp-content/gallery/detskij-art/%D0%B4%D0%B5%D1%82%D1%81%D0%BA%D0%B8%D0%B9-%D0%90%D1%80%D1%82_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236" y="357881"/>
            <a:ext cx="2373579" cy="21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3" y="490611"/>
            <a:ext cx="2266742" cy="23842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BB1E-AEAB-46C7-AF86-86D05E99FD95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392394" y="365125"/>
            <a:ext cx="11407211" cy="6206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6" y="5997865"/>
            <a:ext cx="582356" cy="5738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426" y="369953"/>
            <a:ext cx="1085312" cy="11415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5E79-A845-459F-9125-5E2E50414769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7861-03AB-4DD2-8C1E-67388B4782E9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21-AAEF-42F0-A4DD-76DAD96519F5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BE50-8A0D-4E44-8B4E-753DBF964915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1" y="5638800"/>
            <a:ext cx="954572" cy="940632"/>
          </a:xfrm>
          <a:prstGeom prst="rect">
            <a:avLst/>
          </a:prstGeom>
        </p:spPr>
      </p:pic>
      <p:pic>
        <p:nvPicPr>
          <p:cNvPr id="9" name="Picture 2" descr="https://lytmdou5.edumsko.ru/uploads/2000/1121/section/258376/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626" y="182671"/>
            <a:ext cx="837670" cy="8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CD09-1F8B-40F8-AF94-BA02086B1501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 userDrawn="1"/>
        </p:nvSpPr>
        <p:spPr>
          <a:xfrm>
            <a:off x="392394" y="365125"/>
            <a:ext cx="11407211" cy="6206591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252319" y="6611779"/>
            <a:ext cx="939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10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4803F-2688-4DCA-B4C1-B3F0F38E2D3C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 userDrawn="1"/>
        </p:nvSpPr>
        <p:spPr>
          <a:xfrm>
            <a:off x="392394" y="365125"/>
            <a:ext cx="11407211" cy="6206591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252319" y="6611779"/>
            <a:ext cx="939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1000" dirty="0">
              <a:solidFill>
                <a:prstClr val="black">
                  <a:lumMod val="50000"/>
                  <a:lumOff val="50000"/>
                </a:prstClr>
              </a:solidFill>
              <a:latin typeface="ChinaCyr" panose="04030505020802020C04" pitchFamily="8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4803F-2688-4DCA-B4C1-B3F0F38E2D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F8C3-87A9-4385-A7F7-F005887D0B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p14.nevsepic.com.ua/209/20844/1385259033-17.jpg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847363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«Город Старый Оскол – территория детства» </a:t>
            </a:r>
            <a:br>
              <a:rPr lang="ru-RU" b="1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</a:t>
            </a:r>
            <a:r>
              <a:rPr lang="ru-RU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конкурсного задания</a:t>
            </a:r>
            <a:br>
              <a:rPr lang="ru-RU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«Ребята с нашего двора»</a:t>
            </a:r>
            <a:endParaRPr lang="ru-RU" sz="2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5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999459" y="871869"/>
          <a:ext cx="10675089" cy="558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1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012.JPG"/>
          <p:cNvPicPr/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5400000">
            <a:off x="2443648" y="3699464"/>
            <a:ext cx="2500864" cy="214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25163" y="1945758"/>
            <a:ext cx="7357731" cy="4667693"/>
          </a:xfrm>
        </p:spPr>
        <p:txBody>
          <a:bodyPr>
            <a:normAutofit fontScale="25000" lnSpcReduction="20000"/>
          </a:bodyPr>
          <a:lstStyle/>
          <a:p>
            <a:pPr marL="0" indent="449580" algn="just">
              <a:lnSpc>
                <a:spcPct val="120000"/>
              </a:lnSpc>
              <a:buNone/>
            </a:pPr>
            <a:r>
              <a:rPr lang="ru-RU" sz="3800" dirty="0" smtClean="0"/>
              <a:t>	</a:t>
            </a:r>
            <a:r>
              <a:rPr lang="ru-RU" sz="3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u-RU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января 2018 года в муниципальном бюджетном учреждении «Комплексный центр социального обслуживания населения» организована  выставка «Крещенские сказания».  Проведение выставки направлено на развитие творческой активности, талантов детей - инвалидов, а также на укрепление их социальной значимости. Участники выставки в очередной раз удивили своей фантазией, оригинальностью и творческими способностями. Работы ребят были представлены в различных техниках: аппликация, рисунок (гуашь, акварель, крупа, пластилин), поделки из фольги и природного материала.</a:t>
            </a:r>
          </a:p>
          <a:p>
            <a:pPr marL="0" indent="449580" algn="just">
              <a:lnSpc>
                <a:spcPct val="120000"/>
              </a:lnSpc>
              <a:buNone/>
            </a:pPr>
            <a:r>
              <a:rPr lang="ru-RU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Очень порадовало, что родители не остались равнодушными и приняли активное участие вместе с детьми в изготовлении поделок. Совместная продуктивная деятельность положительно влияет на развитие семейных ценностей, приобщает детей к православным ценностям, воспитывает любовь к искусству и красоте. </a:t>
            </a:r>
          </a:p>
          <a:p>
            <a:pPr marL="0" indent="449580" algn="just">
              <a:lnSpc>
                <a:spcPct val="120000"/>
              </a:lnSpc>
              <a:buNone/>
            </a:pPr>
            <a:r>
              <a:rPr lang="ru-RU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Отдельно надо заметить, что в выставке приняли участие и дети, которые  находятся на домашнем обслуживании, не имея возможности свободного передвижения.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81153" y="1318436"/>
            <a:ext cx="8121502" cy="691117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Выставка «Крещенские сказания»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G_0006.JPG"/>
          <p:cNvPicPr/>
          <p:nvPr/>
        </p:nvPicPr>
        <p:blipFill>
          <a:blip r:embed="rId3" cstate="print">
            <a:lum bright="-10000" contrast="20000"/>
          </a:blip>
          <a:srcRect r="10687"/>
          <a:stretch>
            <a:fillRect/>
          </a:stretch>
        </p:blipFill>
        <p:spPr>
          <a:xfrm>
            <a:off x="204012" y="4318590"/>
            <a:ext cx="2730575" cy="2188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350874" y="620232"/>
            <a:ext cx="11557591" cy="69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indent="449580" algn="ctr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8000" b="1" i="1" dirty="0" smtClean="0">
                <a:solidFill>
                  <a:srgbClr val="002060"/>
                </a:solidFill>
              </a:rPr>
              <a:t>Мероприятия  по расширению сети социальных контактов детей-инвалидов и детей   с ограниченными возможностями здоровья.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Reverance" pitchFamily="2" charset="0"/>
              <a:ea typeface="+mj-ea"/>
              <a:cs typeface="+mj-cs"/>
            </a:endParaRPr>
          </a:p>
        </p:txBody>
      </p:sp>
      <p:pic>
        <p:nvPicPr>
          <p:cNvPr id="10241" name="Picture 1" descr="Z:\ОТДЕЛЕНИЕ № 9\ОТЧЕТЫ МЕРОПРИЯТИЙ\2018\Крещенские сказания\фото отчет\IMG_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489" y="1336156"/>
            <a:ext cx="3381153" cy="253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7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Ченцовы\Desktop\фото музей\IMG_00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493" y="4518838"/>
            <a:ext cx="2883195" cy="217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Ченцовы\Desktop\фото музей\IMG_00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15" y="4529470"/>
            <a:ext cx="2721934" cy="21903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0120" y="1701209"/>
            <a:ext cx="11748977" cy="300901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февраля 1943 года – памятная дата, навсегда вошедшая в историю Старого Оскола. В 2018 году город отметил 75-летие освобождения от немецко-фашистских захватчиков.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 февраля 2018 года дети с ограниченными возможностями здоровья в сопровождении родителей посетили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МКУК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«Старооскольский краеведческий музей». На экскурсии организованной специалистами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«Комплексный центр социального обслуживания населения»  присутствующие познакомились с историей нашего края и города, что способствует приобщению к культурному наследию и воспитанию патриотизма. Экскурсовод 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Рубежанская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Алёна Александровна подробно и интересно рассказала об освобождении города, представила экспонаты времён Великой Отечественной войны: военную форму, оружие, фотографии земляков, задавали вопросы.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Дети и родители покидали музей с чувством гордости за свою страну. Для каждого из нас очень важно сохранить память о великих людях, совершивших воинские подвиги, не жалея себя ради спасения товарищей.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1870" y="967563"/>
            <a:ext cx="10535094" cy="701750"/>
          </a:xfrm>
        </p:spPr>
        <p:txBody>
          <a:bodyPr>
            <a:norm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002060"/>
                </a:solidFill>
              </a:rPr>
              <a:t>Экскурсия в краеведческий музей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63525" y="396948"/>
            <a:ext cx="11259880" cy="69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indent="449580" algn="ctr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8000" b="1" i="1" dirty="0" smtClean="0">
                <a:solidFill>
                  <a:srgbClr val="002060"/>
                </a:solidFill>
              </a:rPr>
              <a:t>Мероприятия  по расширению сети социальных контактов детей-инвалидов и детей с ограниченными возможностями здоровья.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Reverance" pitchFamily="2" charset="0"/>
              <a:ea typeface="+mj-ea"/>
              <a:cs typeface="+mj-cs"/>
            </a:endParaRPr>
          </a:p>
        </p:txBody>
      </p:sp>
      <p:pic>
        <p:nvPicPr>
          <p:cNvPr id="9" name="Рисунок 8" descr="C:\Users\Ченцовы\Desktop\фото музей\IMG_00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9" y="4517618"/>
            <a:ext cx="3044123" cy="220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Ченцовы\Desktop\фото музей\IMG_00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86" y="4529472"/>
            <a:ext cx="2583711" cy="2190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7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488" y="907386"/>
            <a:ext cx="10515600" cy="57054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Восьмой день Весны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6682" y="1382233"/>
            <a:ext cx="5870006" cy="5018567"/>
          </a:xfrm>
        </p:spPr>
        <p:txBody>
          <a:bodyPr wrap="square">
            <a:noAutofit/>
          </a:bodyPr>
          <a:lstStyle/>
          <a:p>
            <a:pPr marL="0" indent="449580" algn="just">
              <a:lnSpc>
                <a:spcPct val="115000"/>
              </a:lnSpc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марта 2018 состоялась концертно-развлекательная программа  в которой дети поздравили своих мам и бабушек  с первым весенним праздником.</a:t>
            </a:r>
          </a:p>
          <a:p>
            <a:pPr marL="0" indent="449580" algn="just">
              <a:lnSpc>
                <a:spcPct val="115000"/>
              </a:lnSpc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мероприятия стало развитие эмоциональной отзывчивости детей, желания  участвовать в конкурсах, умения читать стихи,  исполнять песни. Сотрудники отделения реабилитации детей-инвалидов старались на протяжении всей программы поддерживать сказочную, веселую атмосферу. Воспитанники отделения реабилитации рассказывали стихотворения, пели песни, водили хоровод, играли на музыкальных инструментах, делали бусы и в итоге собрали волшебный цветок. В заключение мероприятия дети порадовали мам, создав коллаж «Наши мамы - лучшие на свете!».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57199" y="173665"/>
            <a:ext cx="11089759" cy="69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indent="449580" algn="ctr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8000" b="1" i="1" dirty="0" smtClean="0">
                <a:solidFill>
                  <a:srgbClr val="002060"/>
                </a:solidFill>
              </a:rPr>
              <a:t>Мероприятия  по расширению сети социальных контактов детей-инвалидов и детей с ограниченными возможностями здоровья.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Reverance" pitchFamily="2" charset="0"/>
              <a:ea typeface="+mj-ea"/>
              <a:cs typeface="+mj-cs"/>
            </a:endParaRPr>
          </a:p>
        </p:txBody>
      </p:sp>
      <p:pic>
        <p:nvPicPr>
          <p:cNvPr id="9" name="Рисунок 8" descr="SAM_0305.JPG"/>
          <p:cNvPicPr/>
          <p:nvPr/>
        </p:nvPicPr>
        <p:blipFill>
          <a:blip r:embed="rId2" cstate="print">
            <a:lum bright="10000" contrast="20000"/>
          </a:blip>
          <a:srcRect t="13949" b="13315"/>
          <a:stretch>
            <a:fillRect/>
          </a:stretch>
        </p:blipFill>
        <p:spPr>
          <a:xfrm>
            <a:off x="1155626" y="4507208"/>
            <a:ext cx="3618392" cy="220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новый коллаж 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3561" y="1539985"/>
            <a:ext cx="2875995" cy="306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новый коллаж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917" y="1526389"/>
            <a:ext cx="3042781" cy="2990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58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488" y="907386"/>
            <a:ext cx="10515600" cy="57054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Здравствуй,  лето красное!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53292" y="1382233"/>
            <a:ext cx="8293395" cy="5018567"/>
          </a:xfrm>
        </p:spPr>
        <p:txBody>
          <a:bodyPr wrap="square">
            <a:noAutofit/>
          </a:bodyPr>
          <a:lstStyle/>
          <a:p>
            <a:pPr marL="0" indent="449580" algn="just">
              <a:lnSpc>
                <a:spcPct val="100000"/>
              </a:lnSpc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июня 2018 года специалистами отделения реабилитации детей-инвалидов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«Комплексный центр социального обслуживания населения» совместно с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№30» организовано и проведено мероприятие  «Здравствуй, лето красное!».</a:t>
            </a:r>
          </a:p>
          <a:p>
            <a:pPr marL="0" indent="449580" algn="just">
              <a:lnSpc>
                <a:spcPct val="100000"/>
              </a:lnSpc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мероприятия: совместная игровая деятельность со сверстниками, направленная на развитие способности ориентироваться в чрезвычайных ситуациях. </a:t>
            </a:r>
          </a:p>
          <a:p>
            <a:pPr marL="0" indent="449580" algn="just">
              <a:lnSpc>
                <a:spcPct val="100000"/>
              </a:lnSpc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героем мероприятия стал Лев, который попросил помочь ему собрать карту из разных кусочков и найти спрятанный клад. Для этого нужно было пройти пять этапов с определенными заданиями и вопросами, отгадать загадки, решить кроссворды.</a:t>
            </a:r>
          </a:p>
          <a:p>
            <a:pPr marL="0" indent="449580" algn="just">
              <a:lnSpc>
                <a:spcPct val="100000"/>
              </a:lnSpc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Выполнив все задания, пройдя по маршрутному листу все этапы 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игры, команды склеили части карты в единое целое и нашли участок с кладом – светоотражающими смайликами.</a:t>
            </a:r>
          </a:p>
          <a:p>
            <a:pPr marL="0" indent="449580" algn="just">
              <a:lnSpc>
                <a:spcPct val="100000"/>
              </a:lnSpc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школы работники МЧС и пожарной службы предложили детям познакомиться с машинами, которые используют в работе. Детально рассмотрев машины, получив информацию об их работе, дети пожелали хоть на короткое время представить себя работниками МЧС. Они с удовольствием взобрались на машину, сидели в кабине,  фотографировались с родителями.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57199" y="173665"/>
            <a:ext cx="11089759" cy="69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indent="449580" algn="ctr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8000" b="1" i="1" dirty="0" smtClean="0">
                <a:solidFill>
                  <a:srgbClr val="002060"/>
                </a:solidFill>
              </a:rPr>
              <a:t>Мероприятия  по расширению сети социальных контактов детей-инвалидов и детей с ограниченными возможностями здоровья.</a:t>
            </a:r>
            <a:endParaRPr lang="ru-RU" sz="2800" dirty="0">
              <a:solidFill>
                <a:srgbClr val="002060"/>
              </a:solidFill>
              <a:latin typeface="AGReverance" pitchFamily="2" charset="0"/>
            </a:endParaRPr>
          </a:p>
        </p:txBody>
      </p:sp>
      <p:pic>
        <p:nvPicPr>
          <p:cNvPr id="8" name="Рисунок 7" descr="MyCollages (1).jpg"/>
          <p:cNvPicPr/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80754" y="1335384"/>
            <a:ext cx="3429000" cy="3400425"/>
          </a:xfrm>
          <a:prstGeom prst="rect">
            <a:avLst/>
          </a:prstGeom>
        </p:spPr>
      </p:pic>
      <p:pic>
        <p:nvPicPr>
          <p:cNvPr id="1026" name="Picture 2" descr="Z:\ОТДЕЛЕНИЕ № 9\ОТЧЕТЫ МЕРОПРИЯТИЙ\2018\Здравствуй лето красное! 15.06.2018\фото на отчет\IMG_0053.JPG"/>
          <p:cNvPicPr>
            <a:picLocks noChangeAspect="1" noChangeArrowheads="1"/>
          </p:cNvPicPr>
          <p:nvPr/>
        </p:nvPicPr>
        <p:blipFill>
          <a:blip r:embed="rId3" cstate="print"/>
          <a:srcRect t="30779" b="4243"/>
          <a:stretch>
            <a:fillRect/>
          </a:stretch>
        </p:blipFill>
        <p:spPr bwMode="auto">
          <a:xfrm>
            <a:off x="159488" y="4951233"/>
            <a:ext cx="3498112" cy="1704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58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Font typeface="Arial"/>
              <a:buChar char="•"/>
              <a:defRPr/>
            </a:pPr>
            <a:endParaRPr lang="en-US" sz="1200" dirty="0">
              <a:hlinkClick r:id="rId3"/>
            </a:endParaRPr>
          </a:p>
          <a:p>
            <a:pPr algn="ctr">
              <a:buFont typeface="Arial"/>
              <a:buChar char="•"/>
              <a:defRPr/>
            </a:pPr>
            <a:endParaRPr lang="ru-RU" sz="2000" dirty="0">
              <a:hlinkClick r:id="rId3"/>
            </a:endParaRP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29038"/>
            <a:ext cx="10441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b="1" i="1" dirty="0" smtClean="0">
                <a:solidFill>
                  <a:srgbClr val="002060"/>
                </a:solidFill>
              </a:rPr>
              <a:t>Мероприятия  по расширению сети социальных контактов детей-инвалидов и детей с ограниченными возможностями здоровья.</a:t>
            </a:r>
            <a:endParaRPr lang="ru-RU" sz="800" dirty="0">
              <a:solidFill>
                <a:srgbClr val="002060"/>
              </a:solidFill>
              <a:latin typeface="AGReverance" pitchFamily="2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53962" y="1183833"/>
            <a:ext cx="5358810" cy="5705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CC0066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CC0066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400" b="1" i="1" dirty="0" smtClean="0">
                <a:solidFill>
                  <a:srgbClr val="CC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Земля наш дом родной</a:t>
            </a:r>
            <a:b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400" b="1" i="1" dirty="0" smtClean="0">
                <a:solidFill>
                  <a:srgbClr val="CC0066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6007396" y="1690577"/>
            <a:ext cx="5901068" cy="48909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49580" algn="just">
              <a:spcBef>
                <a:spcPts val="1000"/>
              </a:spcBef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августа 2018 года организована экскурсионная поездка в Старооскольский зоопарк. Посещение зоопарка способствует развитию эмоциональной сферы у детей, что имеет большое значение, как для физического, так и умственного развития, значительно улучшает психическое состояние.</a:t>
            </a:r>
          </a:p>
          <a:p>
            <a:pPr indent="449580" algn="just">
              <a:spcBef>
                <a:spcPts val="1000"/>
              </a:spcBef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Старооскольский зоопарк с полным правом можно назвать музеем природы, ставшим одним из любимых и доступных мест отдыха, где можно понаблюдать за животными, покормить.</a:t>
            </a:r>
          </a:p>
          <a:p>
            <a:pPr indent="449580" algn="just">
              <a:spcBef>
                <a:spcPts val="1000"/>
              </a:spcBef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завершение экскурсии  на «Поляне сказок» в окружении фигур зверей, вырезанных из дерева местными мастерами, для присутствующих была организована познавательно-развлекательная программа о животном мире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Старооскольского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 чаепитием и сладостями.  </a:t>
            </a:r>
          </a:p>
        </p:txBody>
      </p:sp>
      <p:pic>
        <p:nvPicPr>
          <p:cNvPr id="8" name="Рисунок 7" descr="C:\Users\Admin\Desktop\14 августа 2018\зоопарк 14.05.18\фото сайт ЗООПАРК\SAM_1227.JPG"/>
          <p:cNvPicPr/>
          <p:nvPr/>
        </p:nvPicPr>
        <p:blipFill>
          <a:blip r:embed="rId4" cstate="print"/>
          <a:srcRect l="13535" t="1072" r="7161" b="8600"/>
          <a:stretch>
            <a:fillRect/>
          </a:stretch>
        </p:blipFill>
        <p:spPr bwMode="auto">
          <a:xfrm>
            <a:off x="191387" y="1509823"/>
            <a:ext cx="3615069" cy="2615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Z:\ОТДЕЛЕНИЕ № 9\ОТЧЕТЫ МЕРОПРИЯТИЙ\2018\ЗООПАРК 14 августа 2018\фото сайт ЗООПАРК\SAM_1249.JPG"/>
          <p:cNvPicPr>
            <a:picLocks noChangeAspect="1" noChangeArrowheads="1"/>
          </p:cNvPicPr>
          <p:nvPr/>
        </p:nvPicPr>
        <p:blipFill>
          <a:blip r:embed="rId5" cstate="print"/>
          <a:srcRect l="27270" t="35902" b="3674"/>
          <a:stretch>
            <a:fillRect/>
          </a:stretch>
        </p:blipFill>
        <p:spPr bwMode="auto">
          <a:xfrm>
            <a:off x="3750931" y="1509821"/>
            <a:ext cx="2357947" cy="266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Z:\ОТДЕЛЕНИЕ № 9\ОТЧЕТЫ МЕРОПРИЯТИЙ\2018\ЗООПАРК 14 августа 2018\фото сайт ЗООПАРК\IMG_0064.JPG"/>
          <p:cNvPicPr>
            <a:picLocks noChangeAspect="1" noChangeArrowheads="1"/>
          </p:cNvPicPr>
          <p:nvPr/>
        </p:nvPicPr>
        <p:blipFill>
          <a:blip r:embed="rId6" cstate="print"/>
          <a:srcRect t="16710"/>
          <a:stretch>
            <a:fillRect/>
          </a:stretch>
        </p:blipFill>
        <p:spPr bwMode="auto">
          <a:xfrm>
            <a:off x="127591" y="4186626"/>
            <a:ext cx="3732028" cy="242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Z:\ОТДЕЛЕНИЕ № 9\ОТЧЕТЫ МЕРОПРИЯТИЙ\2018\ЗООПАРК 14 августа 2018\фото сайт ЗООПАРК\SAM_1272.JPG"/>
          <p:cNvPicPr>
            <a:picLocks noChangeAspect="1" noChangeArrowheads="1"/>
          </p:cNvPicPr>
          <p:nvPr/>
        </p:nvPicPr>
        <p:blipFill>
          <a:blip r:embed="rId7" cstate="print"/>
          <a:srcRect l="12118" t="13206" r="25116"/>
          <a:stretch>
            <a:fillRect/>
          </a:stretch>
        </p:blipFill>
        <p:spPr bwMode="auto">
          <a:xfrm>
            <a:off x="3753294" y="4125432"/>
            <a:ext cx="2378446" cy="246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95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554</Words>
  <Application>Microsoft Office PowerPoint</Application>
  <PresentationFormat>Произвольный</PresentationFormat>
  <Paragraphs>36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«Город Старый Оскол – территория детства»   выполнение конкурсного задания  «Ребята с нашего двора»</vt:lpstr>
      <vt:lpstr>Презентация PowerPoint</vt:lpstr>
      <vt:lpstr>Выставка «Крещенские сказания»</vt:lpstr>
      <vt:lpstr>Экскурсия в краеведческий музей</vt:lpstr>
      <vt:lpstr>Восьмой день Весны</vt:lpstr>
      <vt:lpstr>Здравствуй,  лето красное!</vt:lpstr>
      <vt:lpstr>  Земля наш дом родной  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Доброта, милосердие</dc:subject>
  <dc:creator>Vikusik46</dc:creator>
  <cp:keywords>Доброта;милосердие</cp:keywords>
  <cp:lastModifiedBy>Пользователь</cp:lastModifiedBy>
  <cp:revision>189</cp:revision>
  <dcterms:created xsi:type="dcterms:W3CDTF">2016-08-19T10:06:37Z</dcterms:created>
  <dcterms:modified xsi:type="dcterms:W3CDTF">2018-10-17T06:40:21Z</dcterms:modified>
</cp:coreProperties>
</file>